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276" r:id="rId3"/>
    <p:sldId id="278" r:id="rId4"/>
    <p:sldId id="277" r:id="rId5"/>
    <p:sldId id="267" r:id="rId6"/>
    <p:sldId id="26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83" autoAdjust="0"/>
  </p:normalViewPr>
  <p:slideViewPr>
    <p:cSldViewPr>
      <p:cViewPr varScale="1">
        <p:scale>
          <a:sx n="68" d="100"/>
          <a:sy n="68" d="100"/>
        </p:scale>
        <p:origin x="12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37A0F80-C7A0-4599-A983-56DC30D699C8}" type="datetimeFigureOut">
              <a:rPr lang="en-US"/>
              <a:pPr>
                <a:defRPr/>
              </a:pPr>
              <a:t>10/24/2020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www.cochranejournalclub.com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2087CB5-764F-4F51-8C26-E811D1C70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272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49B8111-FE7E-43F7-9BC8-FA0EA8C0CEDC}" type="datetimeFigureOut">
              <a:rPr lang="en-US"/>
              <a:pPr>
                <a:defRPr/>
              </a:pPr>
              <a:t>10/24/2020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www.cochranejournalclub.com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8E09A11-CDA8-4CFA-8202-6618A84FB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087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5870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439738" y="5695950"/>
            <a:ext cx="2147887" cy="922338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002D64"/>
                </a:solidFill>
                <a:latin typeface="+mn-lt"/>
                <a:cs typeface="+mn-cs"/>
              </a:rPr>
              <a:t>Trusted evidence.</a:t>
            </a:r>
          </a:p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002D64"/>
                </a:solidFill>
                <a:latin typeface="+mn-lt"/>
                <a:cs typeface="+mn-cs"/>
              </a:rPr>
              <a:t>Informed decisions.</a:t>
            </a:r>
          </a:p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962D91"/>
                </a:solidFill>
                <a:latin typeface="+mn-lt"/>
                <a:cs typeface="+mn-cs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713" y="0"/>
            <a:ext cx="38242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8"/>
          <p:cNvGrpSpPr>
            <a:grpSpLocks/>
          </p:cNvGrpSpPr>
          <p:nvPr userDrawn="1"/>
        </p:nvGrpSpPr>
        <p:grpSpPr bwMode="auto">
          <a:xfrm>
            <a:off x="439738" y="434975"/>
            <a:ext cx="3556000" cy="466725"/>
            <a:chOff x="440454" y="434538"/>
            <a:chExt cx="3555428" cy="466701"/>
          </a:xfrm>
        </p:grpSpPr>
        <p:pic>
          <p:nvPicPr>
            <p:cNvPr id="7" name="Picture 9" descr="Cochrane_Library_Logo_RGB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54" y="434538"/>
              <a:ext cx="1453484" cy="466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0" descr="wiley_logo_detail.gif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268" y="461001"/>
              <a:ext cx="1543614" cy="41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506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5733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 userDrawn="1"/>
        </p:nvGrpSpPr>
        <p:grpSpPr bwMode="auto">
          <a:xfrm>
            <a:off x="439738" y="434975"/>
            <a:ext cx="3556000" cy="466725"/>
            <a:chOff x="440454" y="434538"/>
            <a:chExt cx="3555428" cy="466701"/>
          </a:xfrm>
        </p:grpSpPr>
        <p:pic>
          <p:nvPicPr>
            <p:cNvPr id="5" name="Picture 6" descr="Cochrane_Library_Logo_RGB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54" y="434538"/>
              <a:ext cx="1453484" cy="466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8" descr="wiley_logo_detail.gif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268" y="461001"/>
              <a:ext cx="1543614" cy="41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1459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93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56200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713" y="0"/>
            <a:ext cx="38242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439738" y="434975"/>
            <a:ext cx="3556000" cy="466725"/>
            <a:chOff x="440454" y="434538"/>
            <a:chExt cx="3555428" cy="466701"/>
          </a:xfrm>
        </p:grpSpPr>
        <p:pic>
          <p:nvPicPr>
            <p:cNvPr id="6" name="Picture 8" descr="Cochrane_Library_Logo_RGB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54" y="434538"/>
              <a:ext cx="1453484" cy="466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 descr="wiley_logo_detail.gif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268" y="461001"/>
              <a:ext cx="1543614" cy="41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92584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713" y="0"/>
            <a:ext cx="3044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439738" y="434975"/>
            <a:ext cx="3556000" cy="466725"/>
            <a:chOff x="440454" y="434538"/>
            <a:chExt cx="3555428" cy="466701"/>
          </a:xfrm>
        </p:grpSpPr>
        <p:pic>
          <p:nvPicPr>
            <p:cNvPr id="6" name="Picture 8" descr="Cochrane_Library_Logo_RGB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54" y="434538"/>
              <a:ext cx="1453484" cy="466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 descr="wiley_logo_detail.gif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268" y="461001"/>
              <a:ext cx="1543614" cy="41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8600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8442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8415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439738" y="5695950"/>
            <a:ext cx="2147887" cy="922338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002D64"/>
                </a:solidFill>
                <a:latin typeface="+mn-lt"/>
                <a:cs typeface="+mn-cs"/>
              </a:rPr>
              <a:t>Trusted evidence.</a:t>
            </a:r>
          </a:p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002D64"/>
                </a:solidFill>
                <a:latin typeface="+mn-lt"/>
                <a:cs typeface="+mn-cs"/>
              </a:rPr>
              <a:t>Informed decisions.</a:t>
            </a:r>
          </a:p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962D91"/>
                </a:solidFill>
                <a:latin typeface="+mn-lt"/>
                <a:cs typeface="+mn-cs"/>
              </a:rPr>
              <a:t>Better health.</a:t>
            </a:r>
          </a:p>
        </p:txBody>
      </p:sp>
      <p:pic>
        <p:nvPicPr>
          <p:cNvPr id="5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713" y="0"/>
            <a:ext cx="3044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8"/>
          <p:cNvGrpSpPr>
            <a:grpSpLocks/>
          </p:cNvGrpSpPr>
          <p:nvPr userDrawn="1"/>
        </p:nvGrpSpPr>
        <p:grpSpPr bwMode="auto">
          <a:xfrm>
            <a:off x="439738" y="434975"/>
            <a:ext cx="3556000" cy="466725"/>
            <a:chOff x="440454" y="434538"/>
            <a:chExt cx="3555428" cy="466701"/>
          </a:xfrm>
        </p:grpSpPr>
        <p:pic>
          <p:nvPicPr>
            <p:cNvPr id="7" name="Picture 9" descr="Cochrane_Library_Logo_RGB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54" y="434538"/>
              <a:ext cx="1453484" cy="466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0" descr="wiley_logo_detail.gif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268" y="461001"/>
              <a:ext cx="1543614" cy="41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0165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439738" y="5695950"/>
            <a:ext cx="2147887" cy="922338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002D64"/>
                </a:solidFill>
                <a:latin typeface="+mn-lt"/>
                <a:cs typeface="+mn-cs"/>
              </a:rPr>
              <a:t>Trusted evidence.</a:t>
            </a:r>
          </a:p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002D64"/>
                </a:solidFill>
                <a:latin typeface="+mn-lt"/>
                <a:cs typeface="+mn-cs"/>
              </a:rPr>
              <a:t>Informed decisions.</a:t>
            </a:r>
          </a:p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962D91"/>
                </a:solidFill>
                <a:latin typeface="+mn-lt"/>
                <a:cs typeface="+mn-cs"/>
              </a:rPr>
              <a:t>Better health.</a:t>
            </a:r>
          </a:p>
        </p:txBody>
      </p:sp>
      <p:sp>
        <p:nvSpPr>
          <p:cNvPr id="5" name="Rectangle 5"/>
          <p:cNvSpPr/>
          <p:nvPr userDrawn="1"/>
        </p:nvSpPr>
        <p:spPr>
          <a:xfrm>
            <a:off x="3924300" y="0"/>
            <a:ext cx="52197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6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7" b="16524"/>
          <a:stretch>
            <a:fillRect/>
          </a:stretch>
        </p:blipFill>
        <p:spPr bwMode="auto">
          <a:xfrm>
            <a:off x="2073275" y="0"/>
            <a:ext cx="277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Cochrane_Library_Logo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434975"/>
            <a:ext cx="14541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wiley_logo_detail.gif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336675"/>
            <a:ext cx="15430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771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439738" y="5695950"/>
            <a:ext cx="2147887" cy="922338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002D64"/>
                </a:solidFill>
                <a:latin typeface="+mn-lt"/>
                <a:cs typeface="+mn-cs"/>
              </a:rPr>
              <a:t>Trusted evidence.</a:t>
            </a:r>
          </a:p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002D64"/>
                </a:solidFill>
                <a:latin typeface="+mn-lt"/>
                <a:cs typeface="+mn-cs"/>
              </a:rPr>
              <a:t>Informed decisions.</a:t>
            </a:r>
          </a:p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962D91"/>
                </a:solidFill>
                <a:latin typeface="+mn-lt"/>
                <a:cs typeface="+mn-cs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950" y="0"/>
            <a:ext cx="42830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8"/>
          <p:cNvGrpSpPr>
            <a:grpSpLocks/>
          </p:cNvGrpSpPr>
          <p:nvPr userDrawn="1"/>
        </p:nvGrpSpPr>
        <p:grpSpPr bwMode="auto">
          <a:xfrm>
            <a:off x="439738" y="434975"/>
            <a:ext cx="3556000" cy="466725"/>
            <a:chOff x="440454" y="434538"/>
            <a:chExt cx="3555428" cy="466701"/>
          </a:xfrm>
        </p:grpSpPr>
        <p:pic>
          <p:nvPicPr>
            <p:cNvPr id="7" name="Picture 9" descr="Cochrane_Library_Logo_RGB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54" y="434538"/>
              <a:ext cx="1453484" cy="466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0" descr="wiley_logo_detail.gif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268" y="461001"/>
              <a:ext cx="1543614" cy="41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289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439738" y="434975"/>
            <a:ext cx="3556000" cy="466725"/>
            <a:chOff x="440454" y="434538"/>
            <a:chExt cx="3555428" cy="466701"/>
          </a:xfrm>
        </p:grpSpPr>
        <p:pic>
          <p:nvPicPr>
            <p:cNvPr id="6" name="Picture 8" descr="Cochrane_Library_Logo_RGB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54" y="434538"/>
              <a:ext cx="1453484" cy="466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 descr="wiley_logo_detail.gif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268" y="461001"/>
              <a:ext cx="1543614" cy="41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7686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439738" y="5695950"/>
            <a:ext cx="2147887" cy="922338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002D64"/>
                </a:solidFill>
                <a:latin typeface="+mn-lt"/>
                <a:cs typeface="+mn-cs"/>
              </a:rPr>
              <a:t>Trusted evidence.</a:t>
            </a:r>
          </a:p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002D64"/>
                </a:solidFill>
                <a:latin typeface="+mn-lt"/>
                <a:cs typeface="+mn-cs"/>
              </a:rPr>
              <a:t>Informed decisions.</a:t>
            </a:r>
          </a:p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pc="-30" dirty="0">
                <a:solidFill>
                  <a:srgbClr val="962D91"/>
                </a:solidFill>
                <a:latin typeface="+mn-lt"/>
                <a:cs typeface="+mn-cs"/>
              </a:rPr>
              <a:t>Better health.</a:t>
            </a:r>
          </a:p>
        </p:txBody>
      </p:sp>
      <p:pic>
        <p:nvPicPr>
          <p:cNvPr id="6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>
            <a:fillRect/>
          </a:stretch>
        </p:blipFill>
        <p:spPr bwMode="auto">
          <a:xfrm>
            <a:off x="5534025" y="0"/>
            <a:ext cx="31210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10"/>
          <p:cNvGrpSpPr>
            <a:grpSpLocks/>
          </p:cNvGrpSpPr>
          <p:nvPr userDrawn="1"/>
        </p:nvGrpSpPr>
        <p:grpSpPr bwMode="auto">
          <a:xfrm>
            <a:off x="439738" y="434975"/>
            <a:ext cx="3556000" cy="466725"/>
            <a:chOff x="440454" y="434538"/>
            <a:chExt cx="3555428" cy="466701"/>
          </a:xfrm>
        </p:grpSpPr>
        <p:pic>
          <p:nvPicPr>
            <p:cNvPr id="9" name="Picture 11" descr="Cochrane_Library_Logo_RGB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54" y="434538"/>
              <a:ext cx="1453484" cy="466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2" descr="wiley_logo_detail.gif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268" y="461001"/>
              <a:ext cx="1543614" cy="41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9020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439738" y="434975"/>
            <a:ext cx="3556000" cy="466725"/>
            <a:chOff x="440454" y="434538"/>
            <a:chExt cx="3555428" cy="466701"/>
          </a:xfrm>
        </p:grpSpPr>
        <p:pic>
          <p:nvPicPr>
            <p:cNvPr id="6" name="Picture 8" descr="Cochrane_Library_Logo_RGB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54" y="434538"/>
              <a:ext cx="1453484" cy="466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 descr="wiley_logo_detail.gif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268" y="461001"/>
              <a:ext cx="1543614" cy="41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7056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61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734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25"/>
            <a:ext cx="6119812" cy="6334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4888"/>
            <a:ext cx="6119812" cy="39100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1028" name="Picture 6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0"/>
            <a:ext cx="19907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9" name="Group 7"/>
          <p:cNvGrpSpPr>
            <a:grpSpLocks/>
          </p:cNvGrpSpPr>
          <p:nvPr/>
        </p:nvGrpSpPr>
        <p:grpSpPr bwMode="auto">
          <a:xfrm>
            <a:off x="439738" y="434975"/>
            <a:ext cx="3556000" cy="466725"/>
            <a:chOff x="440454" y="434538"/>
            <a:chExt cx="3555428" cy="466701"/>
          </a:xfrm>
        </p:grpSpPr>
        <p:pic>
          <p:nvPicPr>
            <p:cNvPr id="1030" name="Picture 3" descr="Cochrane_Library_Logo_RGB.png"/>
            <p:cNvPicPr>
              <a:picLocks noChangeAspect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54" y="434538"/>
              <a:ext cx="1453484" cy="466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1" name="Picture 5" descr="wiley_logo_detail.gif"/>
            <p:cNvPicPr>
              <a:picLocks noChangeAspect="1"/>
            </p:cNvPicPr>
            <p:nvPr userDrawn="1"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268" y="461001"/>
              <a:ext cx="1543614" cy="41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72" r:id="rId8"/>
    <p:sldLayoutId id="2147483673" r:id="rId9"/>
    <p:sldLayoutId id="2147483674" r:id="rId10"/>
    <p:sldLayoutId id="2147483684" r:id="rId11"/>
    <p:sldLayoutId id="2147483675" r:id="rId12"/>
    <p:sldLayoutId id="2147483685" r:id="rId13"/>
    <p:sldLayoutId id="2147483686" r:id="rId14"/>
    <p:sldLayoutId id="2147483687" r:id="rId15"/>
    <p:sldLayoutId id="2147483676" r:id="rId16"/>
    <p:sldLayoutId id="2147483688" r:id="rId17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 b="1" kern="1200" spc="-40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Source Sans Pro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Source Sans Pro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Source Sans Pro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Source Sans Pro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Source Sans Pro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Source Sans Pro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Source Sans Pro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Source Sans Pro"/>
        </a:defRPr>
      </a:lvl9pPr>
    </p:titleStyle>
    <p:bodyStyle>
      <a:lvl1pPr algn="l" rtl="0" fontAlgn="base">
        <a:spcBef>
          <a:spcPts val="1138"/>
        </a:spcBef>
        <a:spcAft>
          <a:spcPct val="0"/>
        </a:spcAft>
        <a:buClr>
          <a:schemeClr val="bg2"/>
        </a:buClr>
        <a:buFont typeface="Arial" pitchFamily="34" charset="0"/>
        <a:defRPr sz="2000" kern="1200" spc="-2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rtl="0" fontAlgn="base">
        <a:spcBef>
          <a:spcPts val="1138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000" kern="1200" spc="-2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rtl="0" fontAlgn="base">
        <a:spcBef>
          <a:spcPts val="563"/>
        </a:spcBef>
        <a:spcAft>
          <a:spcPct val="0"/>
        </a:spcAft>
        <a:buClr>
          <a:schemeClr val="bg2"/>
        </a:buClr>
        <a:buFont typeface="Source Sans Pro"/>
        <a:buChar char="–"/>
        <a:defRPr kern="1200" spc="-2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rtl="0" fontAlgn="base">
        <a:spcBef>
          <a:spcPts val="563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kern="1200" spc="-2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rtl="0" fontAlgn="base">
        <a:spcBef>
          <a:spcPts val="563"/>
        </a:spcBef>
        <a:spcAft>
          <a:spcPct val="0"/>
        </a:spcAft>
        <a:buClr>
          <a:schemeClr val="bg2"/>
        </a:buClr>
        <a:buFont typeface="Source Sans Pro"/>
        <a:buChar char="–"/>
        <a:defRPr kern="1200" spc="-2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cochranelibrary.com/cdsr/doi/10.1002/14651858.CD012572.pub2/ful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ochranelibrary.com/cdsr/journal-club" TargetMode="External"/><Relationship Id="rId3" Type="http://schemas.openxmlformats.org/officeDocument/2006/relationships/image" Target="../media/image10.png"/><Relationship Id="rId7" Type="http://schemas.openxmlformats.org/officeDocument/2006/relationships/hyperlink" Target="https://www.cochranelibrary.com/cdsr/doi/10.1002/14651858.ED000143/ful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cochranelibrary.com/cdsr/doi/10.1002/14651858.CD012572.pub2/full" TargetMode="External"/><Relationship Id="rId5" Type="http://schemas.openxmlformats.org/officeDocument/2006/relationships/image" Target="../media/image9.png"/><Relationship Id="rId4" Type="http://schemas.openxmlformats.org/officeDocument/2006/relationships/hyperlink" Target="http://creativecommons.org/licenses/by-nc-nd/4.0/" TargetMode="External"/><Relationship Id="rId9" Type="http://schemas.openxmlformats.org/officeDocument/2006/relationships/hyperlink" Target="mailto:CochraneJournalClub@wiley.com?subject=Cochrane%20Journal%20Clu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6999287" cy="1323975"/>
          </a:xfrm>
        </p:spPr>
        <p:txBody>
          <a:bodyPr/>
          <a:lstStyle/>
          <a:p>
            <a:r>
              <a:rPr lang="en-GB" sz="3200" dirty="0"/>
              <a:t>Issue #104</a:t>
            </a:r>
            <a:br>
              <a:rPr lang="en-GB" sz="3200" dirty="0"/>
            </a:br>
            <a:r>
              <a:rPr lang="en-US" dirty="0"/>
              <a:t>Withdrawal of antihypertensive drugs in older people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288" y="4581525"/>
            <a:ext cx="638651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solidFill>
                  <a:schemeClr val="accent3"/>
                </a:solidFill>
                <a:latin typeface="+mj-lt"/>
                <a:cs typeface="+mn-cs"/>
              </a:rPr>
              <a:t>Clinical case and discussion questions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chemeClr val="accent3"/>
                </a:solidFill>
                <a:latin typeface="+mj-lt"/>
                <a:cs typeface="+mn-cs"/>
              </a:rPr>
              <a:t>Created by William E Cayley, Jr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accent3"/>
                </a:solidFill>
                <a:latin typeface="+mj-lt"/>
                <a:cs typeface="+mn-cs"/>
              </a:rPr>
              <a:t>Journal Club Editor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err="1">
                <a:solidFill>
                  <a:schemeClr val="accent3"/>
                </a:solidFill>
                <a:latin typeface="+mj-lt"/>
                <a:cs typeface="+mn-cs"/>
              </a:rPr>
              <a:t>Prevea</a:t>
            </a:r>
            <a:r>
              <a:rPr lang="en-GB" sz="1600" dirty="0">
                <a:solidFill>
                  <a:schemeClr val="accent3"/>
                </a:solidFill>
                <a:latin typeface="+mj-lt"/>
                <a:cs typeface="+mn-cs"/>
              </a:rPr>
              <a:t> Family Medicine Residency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88640"/>
            <a:ext cx="43243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88640"/>
            <a:ext cx="43243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429055" y="1093515"/>
            <a:ext cx="6119812" cy="633413"/>
          </a:xfrm>
        </p:spPr>
        <p:txBody>
          <a:bodyPr/>
          <a:lstStyle/>
          <a:p>
            <a:r>
              <a:rPr lang="en-US" sz="2800" dirty="0"/>
              <a:t>Winnie		</a:t>
            </a:r>
          </a:p>
        </p:txBody>
      </p:sp>
      <p:sp>
        <p:nvSpPr>
          <p:cNvPr id="5" name="Rectangle 4"/>
          <p:cNvSpPr/>
          <p:nvPr/>
        </p:nvSpPr>
        <p:spPr>
          <a:xfrm>
            <a:off x="429055" y="1905000"/>
            <a:ext cx="657066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Winnie is a 65-year-old woman who has been in your practice for 30 years.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Winnie has been in generally good health for most of her life, but she has been on medications for high blood pressure and high cholesterol for the past 15 years.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She has a family history of heart disease in her father, but no relatives who have had strokes or diabetes.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She lives with her husband who is also in good health, and together they enjoy numerous outdoor activities including hiking, cycling, and swimming.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Neither Winnie nor her husband smoke, and they drink only 2-4 times a month on social occasions.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109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88640"/>
            <a:ext cx="43243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429055" y="1093515"/>
            <a:ext cx="6119812" cy="633413"/>
          </a:xfrm>
        </p:spPr>
        <p:txBody>
          <a:bodyPr/>
          <a:lstStyle/>
          <a:p>
            <a:r>
              <a:rPr lang="en-US" sz="2800" dirty="0"/>
              <a:t>Winnie		</a:t>
            </a:r>
          </a:p>
        </p:txBody>
      </p:sp>
      <p:sp>
        <p:nvSpPr>
          <p:cNvPr id="5" name="Rectangle 4"/>
          <p:cNvSpPr/>
          <p:nvPr/>
        </p:nvSpPr>
        <p:spPr>
          <a:xfrm>
            <a:off x="429055" y="1905000"/>
            <a:ext cx="65706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Winnie has come to see you today with questions about her medications.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She and her husband enjoy their active lifestyle, and she wants to be sure she is able to continue being active for as many years as possible.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Winnie tells you she has heard that some older people may be at increased risk of falling if their blood pressure gets too low; she is also concerned about possible side effects of taking medications “for too long.”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However, Winnie says she also does not want to put herself at risk of a stroke or heart attack if she stops medications she should be taking.</a:t>
            </a:r>
          </a:p>
        </p:txBody>
      </p:sp>
    </p:spTree>
    <p:extLst>
      <p:ext uri="{BB962C8B-B14F-4D97-AF65-F5344CB8AC3E}">
        <p14:creationId xmlns:p14="http://schemas.microsoft.com/office/powerpoint/2010/main" val="1214980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88640"/>
            <a:ext cx="43243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429055" y="1093515"/>
            <a:ext cx="6119812" cy="633413"/>
          </a:xfrm>
        </p:spPr>
        <p:txBody>
          <a:bodyPr/>
          <a:lstStyle/>
          <a:p>
            <a:r>
              <a:rPr lang="en-US" sz="2800" dirty="0"/>
              <a:t>Winnie		</a:t>
            </a:r>
          </a:p>
        </p:txBody>
      </p:sp>
      <p:sp>
        <p:nvSpPr>
          <p:cNvPr id="5" name="Rectangle 4"/>
          <p:cNvSpPr/>
          <p:nvPr/>
        </p:nvSpPr>
        <p:spPr>
          <a:xfrm>
            <a:off x="429055" y="1905000"/>
            <a:ext cx="657066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Winnie asks you, “Doctor, what should I do? Is it better for me to continue my blood pressure medication, or should I stop it?”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After searching for evidence to address her question, you locate a recent Cochrane Review titled: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2000" b="1" spc="-40" dirty="0">
                <a:solidFill>
                  <a:srgbClr val="962D91"/>
                </a:solidFill>
                <a:latin typeface="Source Sans Pro"/>
                <a:ea typeface="+mj-ea"/>
                <a:cs typeface="+mj-cs"/>
                <a:hlinkClick r:id="rId4"/>
              </a:rPr>
              <a:t>Withdrawal of antihypertensive drugs in older people</a:t>
            </a:r>
            <a:endParaRPr lang="en-GB" sz="20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65329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88640"/>
            <a:ext cx="43243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1219200"/>
            <a:ext cx="39950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2800" b="1" spc="-40" dirty="0">
                <a:solidFill>
                  <a:schemeClr val="bg2"/>
                </a:solidFill>
                <a:latin typeface="+mj-lt"/>
              </a:rPr>
              <a:t>Questions for discussion 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1981200"/>
            <a:ext cx="6781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3"/>
                </a:solidFill>
                <a:latin typeface="+mj-lt"/>
              </a:rPr>
              <a:t>Do the authors address a question that is sufficiently focused to be clinically useful?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3"/>
                </a:solidFill>
                <a:latin typeface="+mj-lt"/>
              </a:rPr>
              <a:t>Does it appear that all important and relevant studies were likely included, and are they from an appropriate timeframe?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3"/>
                </a:solidFill>
                <a:latin typeface="+mj-lt"/>
              </a:rPr>
              <a:t>Do the authors adequately address the quality of the studies, and the limitations of the evidence?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3"/>
                </a:solidFill>
                <a:latin typeface="+mj-lt"/>
              </a:rPr>
              <a:t>What are the conclusions of this review, and how certain are they?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3"/>
                </a:solidFill>
                <a:latin typeface="+mj-lt"/>
              </a:rPr>
              <a:t>What can you tell Winnie about the relative risks and benefits of stopping anti-hypertensive medications for someone her age? How certain can we be of those risks and benefits?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3"/>
                </a:solidFill>
                <a:latin typeface="+mj-lt"/>
              </a:rPr>
              <a:t>Does the authors’ definition of “older adults” (50 years and over) affect the interpretation of these findings?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3"/>
                </a:solidFill>
                <a:latin typeface="+mj-lt"/>
              </a:rPr>
              <a:t>Does the length of follow-up in the included studies (4-56 weeks) affect the interpretation of these findings?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3"/>
                </a:solidFill>
                <a:latin typeface="+mj-lt"/>
              </a:rPr>
              <a:t>What will you tell Winnie?</a:t>
            </a:r>
          </a:p>
        </p:txBody>
      </p:sp>
    </p:spTree>
    <p:extLst>
      <p:ext uri="{BB962C8B-B14F-4D97-AF65-F5344CB8AC3E}">
        <p14:creationId xmlns:p14="http://schemas.microsoft.com/office/powerpoint/2010/main" val="2113613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1381004"/>
            <a:ext cx="7215057" cy="53244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spc="-4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Further information</a:t>
            </a:r>
            <a:endParaRPr lang="en-GB" sz="2800" dirty="0"/>
          </a:p>
        </p:txBody>
      </p:sp>
      <p:sp>
        <p:nvSpPr>
          <p:cNvPr id="8" name="Rectangle 7"/>
          <p:cNvSpPr/>
          <p:nvPr/>
        </p:nvSpPr>
        <p:spPr>
          <a:xfrm>
            <a:off x="-108520" y="4050898"/>
            <a:ext cx="7092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GB" sz="2000" dirty="0">
              <a:solidFill>
                <a:schemeClr val="accent3"/>
              </a:solidFill>
              <a:latin typeface="+mj-lt"/>
            </a:endParaRPr>
          </a:p>
          <a:p>
            <a:pPr lvl="1"/>
            <a:endParaRPr lang="en-GB" sz="2000" dirty="0">
              <a:solidFill>
                <a:schemeClr val="accent3"/>
              </a:solidFill>
              <a:latin typeface="+mj-lt"/>
            </a:endParaRPr>
          </a:p>
          <a:p>
            <a:pPr lvl="1"/>
            <a:endParaRPr lang="en-GB" sz="2000" dirty="0">
              <a:solidFill>
                <a:schemeClr val="accent3"/>
              </a:solidFill>
              <a:latin typeface="+mj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3"/>
              </a:solidFill>
              <a:latin typeface="+mj-lt"/>
            </a:endParaRPr>
          </a:p>
        </p:txBody>
      </p:sp>
      <p:pic>
        <p:nvPicPr>
          <p:cNvPr id="1026" name="Picture 2" descr="Creative Commons Lice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784511"/>
            <a:ext cx="1846312" cy="650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04943" y="5784511"/>
            <a:ext cx="473250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chemeClr val="accent3"/>
                </a:solidFill>
                <a:latin typeface="+mj-lt"/>
              </a:rPr>
              <a:t>This work is licensed under a</a:t>
            </a:r>
            <a:r>
              <a:rPr lang="en-GB" sz="1400" dirty="0">
                <a:latin typeface="+mj-lt"/>
              </a:rPr>
              <a:t> </a:t>
            </a:r>
            <a:r>
              <a:rPr lang="en-GB" sz="1400" dirty="0">
                <a:solidFill>
                  <a:schemeClr val="accent4"/>
                </a:solidFill>
                <a:latin typeface="+mj-lt"/>
                <a:hlinkClick r:id="rId4"/>
              </a:rPr>
              <a:t>Creative Commons Attribution-</a:t>
            </a:r>
            <a:r>
              <a:rPr lang="en-GB" sz="1400" dirty="0" err="1">
                <a:solidFill>
                  <a:schemeClr val="accent4"/>
                </a:solidFill>
                <a:latin typeface="+mj-lt"/>
                <a:hlinkClick r:id="rId4"/>
              </a:rPr>
              <a:t>NonCommercial</a:t>
            </a:r>
            <a:r>
              <a:rPr lang="en-GB" sz="1400" dirty="0">
                <a:solidFill>
                  <a:schemeClr val="accent4"/>
                </a:solidFill>
                <a:latin typeface="+mj-lt"/>
                <a:hlinkClick r:id="rId4"/>
              </a:rPr>
              <a:t>-</a:t>
            </a:r>
            <a:r>
              <a:rPr lang="en-GB" sz="1400" dirty="0" err="1">
                <a:solidFill>
                  <a:schemeClr val="accent4"/>
                </a:solidFill>
                <a:latin typeface="+mj-lt"/>
                <a:hlinkClick r:id="rId4"/>
              </a:rPr>
              <a:t>NoDerivatives</a:t>
            </a:r>
            <a:r>
              <a:rPr lang="en-GB" sz="1400" dirty="0">
                <a:solidFill>
                  <a:schemeClr val="accent4"/>
                </a:solidFill>
                <a:latin typeface="+mj-lt"/>
                <a:hlinkClick r:id="rId4"/>
              </a:rPr>
              <a:t> 4.0 International License</a:t>
            </a:r>
            <a:r>
              <a:rPr lang="en-GB" sz="1400" dirty="0">
                <a:solidFill>
                  <a:schemeClr val="accent4"/>
                </a:solidFill>
                <a:latin typeface="+mj-lt"/>
              </a:rPr>
              <a:t>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191" y="188640"/>
            <a:ext cx="43243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96191" y="2057400"/>
            <a:ext cx="683135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lvl="1" indent="-450850"/>
            <a:r>
              <a:rPr lang="en-GB" sz="2000" dirty="0">
                <a:solidFill>
                  <a:srgbClr val="696969"/>
                </a:solidFill>
                <a:latin typeface="Source Sans Pro"/>
              </a:rPr>
              <a:t>How to cite the Cochrane Review: </a:t>
            </a:r>
          </a:p>
          <a:p>
            <a:r>
              <a:rPr lang="en-GB" sz="1200" dirty="0">
                <a:solidFill>
                  <a:srgbClr val="696969"/>
                </a:solidFill>
                <a:latin typeface="Source Sans Pro"/>
              </a:rPr>
              <a:t>Reeve  E, Jordan  V, Thompson  W, </a:t>
            </a:r>
            <a:r>
              <a:rPr lang="en-GB" sz="1200" dirty="0" err="1">
                <a:solidFill>
                  <a:srgbClr val="696969"/>
                </a:solidFill>
                <a:latin typeface="Source Sans Pro"/>
              </a:rPr>
              <a:t>Sawan</a:t>
            </a:r>
            <a:r>
              <a:rPr lang="en-GB" sz="1200" dirty="0">
                <a:solidFill>
                  <a:srgbClr val="696969"/>
                </a:solidFill>
                <a:latin typeface="Source Sans Pro"/>
              </a:rPr>
              <a:t>  M, Todd  A, </a:t>
            </a:r>
            <a:r>
              <a:rPr lang="en-GB" sz="1200" dirty="0" err="1">
                <a:solidFill>
                  <a:srgbClr val="696969"/>
                </a:solidFill>
                <a:latin typeface="Source Sans Pro"/>
              </a:rPr>
              <a:t>Gammie</a:t>
            </a:r>
            <a:r>
              <a:rPr lang="en-GB" sz="1200" dirty="0">
                <a:solidFill>
                  <a:srgbClr val="696969"/>
                </a:solidFill>
                <a:latin typeface="Source Sans Pro"/>
              </a:rPr>
              <a:t>  TM, Hopper  I, </a:t>
            </a:r>
            <a:r>
              <a:rPr lang="en-GB" sz="1200" dirty="0" err="1">
                <a:solidFill>
                  <a:srgbClr val="696969"/>
                </a:solidFill>
                <a:latin typeface="Source Sans Pro"/>
              </a:rPr>
              <a:t>Hilmer</a:t>
            </a:r>
            <a:r>
              <a:rPr lang="en-GB" sz="1200" dirty="0">
                <a:solidFill>
                  <a:srgbClr val="696969"/>
                </a:solidFill>
                <a:latin typeface="Source Sans Pro"/>
              </a:rPr>
              <a:t>  SN, </a:t>
            </a:r>
            <a:r>
              <a:rPr lang="en-GB" sz="1200" dirty="0" err="1">
                <a:solidFill>
                  <a:srgbClr val="696969"/>
                </a:solidFill>
                <a:latin typeface="Source Sans Pro"/>
              </a:rPr>
              <a:t>Gnjidic</a:t>
            </a:r>
            <a:r>
              <a:rPr lang="en-GB" sz="1200" dirty="0">
                <a:solidFill>
                  <a:srgbClr val="696969"/>
                </a:solidFill>
                <a:latin typeface="Source Sans Pro"/>
              </a:rPr>
              <a:t>  D. Withdrawal of antihypertensive drugs in older people. Cochrane Database of Systematic Reviews 2020, Issue 6. Art. No.: </a:t>
            </a:r>
            <a:r>
              <a:rPr lang="en-GB" sz="1200" dirty="0">
                <a:solidFill>
                  <a:srgbClr val="696969"/>
                </a:solidFill>
                <a:latin typeface="Source Sans Pro"/>
                <a:hlinkClick r:id="rId6"/>
              </a:rPr>
              <a:t>CD012572. DOI: 10.1002/14651858.CD012572.pub2</a:t>
            </a:r>
            <a:r>
              <a:rPr lang="en-GB" sz="1200" dirty="0">
                <a:solidFill>
                  <a:srgbClr val="696969"/>
                </a:solidFill>
                <a:latin typeface="Source Sans Pro"/>
              </a:rPr>
              <a:t>.</a:t>
            </a:r>
          </a:p>
          <a:p>
            <a:endParaRPr lang="en-GB" sz="1200" dirty="0">
              <a:solidFill>
                <a:srgbClr val="696969"/>
              </a:solidFill>
              <a:latin typeface="Source Sans Pro"/>
            </a:endParaRPr>
          </a:p>
          <a:p>
            <a:r>
              <a:rPr lang="en-GB" sz="2000" dirty="0">
                <a:solidFill>
                  <a:srgbClr val="696969"/>
                </a:solidFill>
                <a:latin typeface="Source Sans Pro"/>
              </a:rPr>
              <a:t>Related content</a:t>
            </a:r>
          </a:p>
          <a:p>
            <a:r>
              <a:rPr lang="en-GB" sz="1200" dirty="0">
                <a:solidFill>
                  <a:srgbClr val="696969"/>
                </a:solidFill>
                <a:latin typeface="+mj-lt"/>
              </a:rPr>
              <a:t>For an overview of the rationale behind withdrawing medication, see</a:t>
            </a:r>
            <a:r>
              <a:rPr lang="en-GB" sz="1200" dirty="0">
                <a:latin typeface="+mj-lt"/>
              </a:rPr>
              <a:t> </a:t>
            </a:r>
            <a:r>
              <a:rPr lang="en-GB" sz="1200" dirty="0">
                <a:latin typeface="+mj-lt"/>
                <a:hlinkClick r:id="rId7"/>
              </a:rPr>
              <a:t>Cochrane Sustainable Healthcare: evidence for action on too much medicine</a:t>
            </a:r>
            <a:endParaRPr lang="en-GB" sz="1200" dirty="0">
              <a:latin typeface="+mj-lt"/>
            </a:endParaRPr>
          </a:p>
          <a:p>
            <a:r>
              <a:rPr lang="en-GB" sz="2000">
                <a:solidFill>
                  <a:srgbClr val="696969"/>
                </a:solidFill>
                <a:latin typeface="Source Sans Pro"/>
              </a:rPr>
              <a:t> </a:t>
            </a:r>
            <a:endParaRPr lang="en-GB" sz="1200" dirty="0">
              <a:solidFill>
                <a:srgbClr val="696969"/>
              </a:solidFill>
              <a:latin typeface="Source Sans Pro"/>
            </a:endParaRPr>
          </a:p>
          <a:p>
            <a:r>
              <a:rPr lang="en-GB" sz="2000" dirty="0">
                <a:solidFill>
                  <a:srgbClr val="696969"/>
                </a:solidFill>
                <a:latin typeface="Source Sans Pro"/>
              </a:rPr>
              <a:t>Find out more about Cochrane Journal Club:</a:t>
            </a:r>
          </a:p>
          <a:p>
            <a:r>
              <a:rPr lang="en-GB" sz="1200" dirty="0">
                <a:solidFill>
                  <a:srgbClr val="696969"/>
                </a:solidFill>
                <a:latin typeface="Source Sans Pro"/>
                <a:hlinkClick r:id="rId8"/>
              </a:rPr>
              <a:t>https://www.cochranelibrary.com/cdsr/journal-club</a:t>
            </a:r>
            <a:r>
              <a:rPr lang="en-GB" sz="1200" dirty="0">
                <a:solidFill>
                  <a:srgbClr val="696969"/>
                </a:solidFill>
                <a:latin typeface="Source Sans Pro"/>
              </a:rPr>
              <a:t> </a:t>
            </a:r>
          </a:p>
          <a:p>
            <a:endParaRPr lang="en-GB" sz="1200" dirty="0">
              <a:solidFill>
                <a:srgbClr val="696969"/>
              </a:solidFill>
              <a:latin typeface="Source Sans Pro"/>
            </a:endParaRPr>
          </a:p>
          <a:p>
            <a:r>
              <a:rPr lang="en-GB" sz="2000" dirty="0">
                <a:solidFill>
                  <a:srgbClr val="696969"/>
                </a:solidFill>
                <a:latin typeface="Source Sans Pro"/>
              </a:rPr>
              <a:t>Share your thoughts about this Journal Club:</a:t>
            </a:r>
          </a:p>
          <a:p>
            <a:r>
              <a:rPr lang="en-GB" sz="1200" dirty="0">
                <a:solidFill>
                  <a:srgbClr val="696969"/>
                </a:solidFill>
                <a:latin typeface="Source Sans Pro"/>
              </a:rPr>
              <a:t>Email: </a:t>
            </a:r>
            <a:r>
              <a:rPr lang="en-GB" sz="1200" dirty="0">
                <a:solidFill>
                  <a:srgbClr val="696969"/>
                </a:solidFill>
                <a:latin typeface="Source Sans Pro"/>
                <a:hlinkClick r:id="rId9"/>
              </a:rPr>
              <a:t>CochraneJournalClub@wiley.com</a:t>
            </a:r>
            <a:endParaRPr lang="en-GB" sz="1200" dirty="0">
              <a:solidFill>
                <a:srgbClr val="696969"/>
              </a:solidFill>
              <a:latin typeface="Source Sans Pro"/>
            </a:endParaRPr>
          </a:p>
          <a:p>
            <a:endParaRPr lang="en-GB" sz="1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065930"/>
      </p:ext>
    </p:extLst>
  </p:cSld>
  <p:clrMapOvr>
    <a:masterClrMapping/>
  </p:clrMapOvr>
</p:sld>
</file>

<file path=ppt/theme/theme1.xml><?xml version="1.0" encoding="utf-8"?>
<a:theme xmlns:a="http://schemas.openxmlformats.org/drawingml/2006/main" name="Cochrane Library_Wiley PowerPoint template">
  <a:themeElements>
    <a:clrScheme name="Cochrane">
      <a:dk1>
        <a:srgbClr val="000000"/>
      </a:dk1>
      <a:lt1>
        <a:srgbClr val="FFFFFF"/>
      </a:lt1>
      <a:dk2>
        <a:srgbClr val="002D64"/>
      </a:dk2>
      <a:lt2>
        <a:srgbClr val="962D91"/>
      </a:lt2>
      <a:accent1>
        <a:srgbClr val="002D64"/>
      </a:accent1>
      <a:accent2>
        <a:srgbClr val="962D91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611</Words>
  <Application>Microsoft Office PowerPoint</Application>
  <PresentationFormat>On-screen Show (4:3)</PresentationFormat>
  <Paragraphs>45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Source Sans Pro</vt:lpstr>
      <vt:lpstr>Source Sans Pro Semibold</vt:lpstr>
      <vt:lpstr>Cochrane Library_Wiley PowerPoint template</vt:lpstr>
      <vt:lpstr>Issue #104 Withdrawal of antihypertensive drugs in older people</vt:lpstr>
      <vt:lpstr>Winnie  </vt:lpstr>
      <vt:lpstr>Winnie  </vt:lpstr>
      <vt:lpstr>Winnie  </vt:lpstr>
      <vt:lpstr>PowerPoint Presentation</vt:lpstr>
      <vt:lpstr>PowerPoint Presentation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Antifungal agents for preventing fungal infections in non-neutropenic critically ill patients</dc:title>
  <dc:creator>Aburrow, Tony - Chichester</dc:creator>
  <cp:lastModifiedBy>Pettersen, Karen</cp:lastModifiedBy>
  <cp:revision>129</cp:revision>
  <dcterms:created xsi:type="dcterms:W3CDTF">2016-04-20T11:12:31Z</dcterms:created>
  <dcterms:modified xsi:type="dcterms:W3CDTF">2020-10-24T08:37:05Z</dcterms:modified>
</cp:coreProperties>
</file>