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76" r:id="rId3"/>
    <p:sldId id="278" r:id="rId4"/>
    <p:sldId id="277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3" autoAdjust="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7A0F80-C7A0-4599-A983-56DC30D699C8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www.cochranejournalclub.com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087CB5-764F-4F51-8C26-E811D1C7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272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9B8111-FE7E-43F7-9BC8-FA0EA8C0CEDC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www.cochranejournalclub.com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E09A11-CDA8-4CFA-8202-6618A84F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08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58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39738" y="5695950"/>
            <a:ext cx="2147887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962D91"/>
                </a:solidFill>
                <a:latin typeface="+mn-lt"/>
                <a:cs typeface="+mn-cs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0"/>
            <a:ext cx="38242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7" name="Picture 9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6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73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5" name="Picture 6" descr="Cochrane_Library_Logo_RGB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wiley_logo_detail.gi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45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3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6200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0"/>
            <a:ext cx="38242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6" name="Picture 8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92584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0"/>
            <a:ext cx="3044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6" name="Picture 8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600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442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415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39738" y="5695950"/>
            <a:ext cx="2147887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962D91"/>
                </a:solidFill>
                <a:latin typeface="+mn-lt"/>
                <a:cs typeface="+mn-cs"/>
              </a:rPr>
              <a:t>Better health.</a:t>
            </a: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0"/>
            <a:ext cx="3044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7" name="Picture 9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16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39738" y="5695950"/>
            <a:ext cx="2147887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962D91"/>
                </a:solidFill>
                <a:latin typeface="+mn-lt"/>
                <a:cs typeface="+mn-cs"/>
              </a:rPr>
              <a:t>Better health.</a:t>
            </a:r>
          </a:p>
        </p:txBody>
      </p:sp>
      <p:sp>
        <p:nvSpPr>
          <p:cNvPr id="5" name="Rectangle 5"/>
          <p:cNvSpPr/>
          <p:nvPr userDrawn="1"/>
        </p:nvSpPr>
        <p:spPr>
          <a:xfrm>
            <a:off x="3924300" y="0"/>
            <a:ext cx="52197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7" b="16524"/>
          <a:stretch>
            <a:fillRect/>
          </a:stretch>
        </p:blipFill>
        <p:spPr bwMode="auto">
          <a:xfrm>
            <a:off x="2073275" y="0"/>
            <a:ext cx="277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Cochrane_Library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34975"/>
            <a:ext cx="14541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wiley_logo_detail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36675"/>
            <a:ext cx="15430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1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39738" y="5695950"/>
            <a:ext cx="2147887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962D91"/>
                </a:solidFill>
                <a:latin typeface="+mn-lt"/>
                <a:cs typeface="+mn-cs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283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7" name="Picture 9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89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6" name="Picture 8" descr="Cochrane_Library_Logo_RGB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wiley_logo_detail.gi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68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39738" y="5695950"/>
            <a:ext cx="2147887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002D64"/>
                </a:solidFill>
                <a:latin typeface="+mn-lt"/>
                <a:cs typeface="+mn-cs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pc="-30" dirty="0">
                <a:solidFill>
                  <a:srgbClr val="962D91"/>
                </a:solidFill>
                <a:latin typeface="+mn-lt"/>
                <a:cs typeface="+mn-cs"/>
              </a:rPr>
              <a:t>Better health.</a:t>
            </a: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>
            <a:fillRect/>
          </a:stretch>
        </p:blipFill>
        <p:spPr bwMode="auto">
          <a:xfrm>
            <a:off x="5534025" y="0"/>
            <a:ext cx="31210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9" name="Picture 11" descr="Cochrane_Library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wiley_logo_detail.gi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020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6" name="Picture 8" descr="Cochrane_Library_Logo_RGB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wiley_logo_detail.gi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05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1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34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25"/>
            <a:ext cx="6119812" cy="6334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4888"/>
            <a:ext cx="6119812" cy="39100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0"/>
            <a:ext cx="1990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439738" y="434975"/>
            <a:ext cx="3556000" cy="466725"/>
            <a:chOff x="440454" y="434538"/>
            <a:chExt cx="3555428" cy="466701"/>
          </a:xfrm>
        </p:grpSpPr>
        <p:pic>
          <p:nvPicPr>
            <p:cNvPr id="1030" name="Picture 3" descr="Cochrane_Library_Logo_RGB.png"/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54" y="434538"/>
              <a:ext cx="1453484" cy="4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5" descr="wiley_logo_detail.gif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268" y="461001"/>
              <a:ext cx="1543614" cy="41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72" r:id="rId8"/>
    <p:sldLayoutId id="2147483673" r:id="rId9"/>
    <p:sldLayoutId id="2147483674" r:id="rId10"/>
    <p:sldLayoutId id="2147483684" r:id="rId11"/>
    <p:sldLayoutId id="2147483675" r:id="rId12"/>
    <p:sldLayoutId id="2147483685" r:id="rId13"/>
    <p:sldLayoutId id="2147483686" r:id="rId14"/>
    <p:sldLayoutId id="2147483687" r:id="rId15"/>
    <p:sldLayoutId id="2147483676" r:id="rId16"/>
    <p:sldLayoutId id="2147483688" r:id="rId17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 spc="-4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/>
        </a:defRPr>
      </a:lvl9pPr>
    </p:titleStyle>
    <p:bodyStyle>
      <a:lvl1pPr algn="l" rtl="0" fontAlgn="base">
        <a:spcBef>
          <a:spcPts val="1138"/>
        </a:spcBef>
        <a:spcAft>
          <a:spcPct val="0"/>
        </a:spcAft>
        <a:buClr>
          <a:schemeClr val="bg2"/>
        </a:buClr>
        <a:buFont typeface="Arial" pitchFamily="34" charset="0"/>
        <a:defRPr sz="2000" kern="1200" spc="-2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rtl="0" fontAlgn="base">
        <a:spcBef>
          <a:spcPts val="1138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2000" kern="1200" spc="-2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rtl="0" fontAlgn="base">
        <a:spcBef>
          <a:spcPts val="563"/>
        </a:spcBef>
        <a:spcAft>
          <a:spcPct val="0"/>
        </a:spcAft>
        <a:buClr>
          <a:schemeClr val="bg2"/>
        </a:buClr>
        <a:buFont typeface="Source Sans Pro"/>
        <a:buChar char="–"/>
        <a:defRPr kern="1200" spc="-2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rtl="0" fontAlgn="base">
        <a:spcBef>
          <a:spcPts val="563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kern="1200" spc="-2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rtl="0" fontAlgn="base">
        <a:spcBef>
          <a:spcPts val="563"/>
        </a:spcBef>
        <a:spcAft>
          <a:spcPct val="0"/>
        </a:spcAft>
        <a:buClr>
          <a:schemeClr val="bg2"/>
        </a:buClr>
        <a:buFont typeface="Source Sans Pro"/>
        <a:buChar char="–"/>
        <a:defRPr kern="1200" spc="-2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cochranelibrary.com/cdsr/doi/10.1002/14651858.CD012572.pub2/ful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chranelibrary.com/cdsr/journal-club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www.cochranelibrary.com/cdsr/doi/10.1002/14651858.ED000143/ful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cochranelibrary.com/cdsr/doi/10.1002/14651858.CD012572.pub2/full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nd/4.0/" TargetMode="External"/><Relationship Id="rId9" Type="http://schemas.openxmlformats.org/officeDocument/2006/relationships/hyperlink" Target="mailto:CochraneJournalClub@wiley.com?subject=Cochrane%20Journal%20Cl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6999287" cy="1323975"/>
          </a:xfrm>
        </p:spPr>
        <p:txBody>
          <a:bodyPr/>
          <a:lstStyle/>
          <a:p>
            <a:r>
              <a:rPr lang="en-GB" sz="3200" dirty="0"/>
              <a:t>Issue #104</a:t>
            </a:r>
            <a:br>
              <a:rPr lang="en-GB" sz="3200" dirty="0"/>
            </a:br>
            <a:r>
              <a:rPr lang="en-US" dirty="0"/>
              <a:t>Withdrawal of antihypertensive drugs in older 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4581525"/>
            <a:ext cx="63865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3"/>
                </a:solidFill>
                <a:latin typeface="+mj-lt"/>
                <a:cs typeface="+mn-cs"/>
              </a:rPr>
              <a:t>Clinical case and discussion questions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accent3"/>
                </a:solidFill>
                <a:latin typeface="+mj-lt"/>
                <a:cs typeface="+mn-cs"/>
              </a:rPr>
              <a:t>Created by William E Cayley, Jr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3"/>
                </a:solidFill>
                <a:latin typeface="+mj-lt"/>
                <a:cs typeface="+mn-cs"/>
              </a:rPr>
              <a:t>Journal Club Editor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err="1">
                <a:solidFill>
                  <a:schemeClr val="accent3"/>
                </a:solidFill>
                <a:latin typeface="+mj-lt"/>
                <a:cs typeface="+mn-cs"/>
              </a:rPr>
              <a:t>Prevea</a:t>
            </a:r>
            <a:r>
              <a:rPr lang="en-GB" sz="1600" dirty="0">
                <a:solidFill>
                  <a:schemeClr val="accent3"/>
                </a:solidFill>
                <a:latin typeface="+mj-lt"/>
                <a:cs typeface="+mn-cs"/>
              </a:rPr>
              <a:t> Family Medicine Residency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29055" y="1093515"/>
            <a:ext cx="6119812" cy="633413"/>
          </a:xfrm>
        </p:spPr>
        <p:txBody>
          <a:bodyPr/>
          <a:lstStyle/>
          <a:p>
            <a:r>
              <a:rPr lang="en-US" sz="2800" dirty="0"/>
              <a:t>Winnie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055" y="1905000"/>
            <a:ext cx="65706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Winnie is a 65-year-old woman who has been in your practice for 30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Winnie has been in generally good health for most of her life, but she has been on medications for high blood pressure and high cholesterol for the past 15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She has a family history of heart disease in her father, but no relatives who have had strokes or diabetes.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She lives with her husband who is also in good health, and together they enjoy numerous outdoor activities including hiking, cycling, and swimming.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Neither Winnie nor her husband smoke, and they drink only 2-4 times a month on social occasions.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109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29055" y="1093515"/>
            <a:ext cx="6119812" cy="633413"/>
          </a:xfrm>
        </p:spPr>
        <p:txBody>
          <a:bodyPr/>
          <a:lstStyle/>
          <a:p>
            <a:r>
              <a:rPr lang="en-US" sz="2800" dirty="0"/>
              <a:t>Winnie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055" y="1905000"/>
            <a:ext cx="6570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Winnie has come to see you today with questions about her medications.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She and her husband enjoy their active lifestyle, and she wants to be sure she is able to continue being active for as many years as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Winnie tells you she has heard that some older people may be at increased risk of falling if their blood pressure gets too low; she is also concerned about possible side effects of taking medications “for too long.”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However, Winnie says she also does not want to put herself at risk of a stroke or heart attack if she stops medications she should be taking.</a:t>
            </a:r>
          </a:p>
        </p:txBody>
      </p:sp>
    </p:spTree>
    <p:extLst>
      <p:ext uri="{BB962C8B-B14F-4D97-AF65-F5344CB8AC3E}">
        <p14:creationId xmlns:p14="http://schemas.microsoft.com/office/powerpoint/2010/main" val="121498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29055" y="1093515"/>
            <a:ext cx="6119812" cy="633413"/>
          </a:xfrm>
        </p:spPr>
        <p:txBody>
          <a:bodyPr/>
          <a:lstStyle/>
          <a:p>
            <a:r>
              <a:rPr lang="en-US" sz="2800" dirty="0"/>
              <a:t>Winnie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055" y="1905000"/>
            <a:ext cx="657066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Winnie asks you, “Doctor, what should I do? Is it better for me to continue my blood pressure medication, or should I stop it?”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After searching for evidence to address her question, you locate a recent Cochrane Review titled: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2000" b="1" spc="-40" dirty="0">
                <a:solidFill>
                  <a:srgbClr val="962D91"/>
                </a:solidFill>
                <a:latin typeface="Source Sans Pro"/>
                <a:ea typeface="+mj-ea"/>
                <a:cs typeface="+mj-cs"/>
                <a:hlinkClick r:id="rId4"/>
              </a:rPr>
              <a:t>Withdrawal of antihypertensive drugs in older people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532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219200"/>
            <a:ext cx="3995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800" b="1" spc="-40" dirty="0">
                <a:solidFill>
                  <a:schemeClr val="bg2"/>
                </a:solidFill>
                <a:latin typeface="+mj-lt"/>
              </a:rPr>
              <a:t>Questions for discussion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981200"/>
            <a:ext cx="678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  <a:latin typeface="+mj-lt"/>
              </a:rPr>
              <a:t>Do the authors address a question that is sufficiently focused to be clinically useful?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  <a:latin typeface="+mj-lt"/>
              </a:rPr>
              <a:t>Does it appear that all important and relevant studies were likely included, and are they from an appropriate timeframe?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  <a:latin typeface="+mj-lt"/>
              </a:rPr>
              <a:t>Do the authors adequately address the quality of the studies, and the limitations of the evidence?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latin typeface="+mj-lt"/>
              </a:rPr>
              <a:t>What are the conclusions of this review, and how certain are they?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latin typeface="+mj-lt"/>
              </a:rPr>
              <a:t>What can you tell Winnie about the relative risks and benefits of stopping anti-hypertensive medications for someone her age? How certain can we be of those risks and benefits?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latin typeface="+mj-lt"/>
              </a:rPr>
              <a:t>Does the authors’ definition of “older adults” (50 years and over) affect the interpretation of these findings?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latin typeface="+mj-lt"/>
              </a:rPr>
              <a:t>Does the length of follow-up in the included studies (4-56 weeks) affect the interpretation of these findings?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latin typeface="+mj-lt"/>
              </a:rPr>
              <a:t>What will you tell Winnie?</a:t>
            </a:r>
          </a:p>
        </p:txBody>
      </p:sp>
    </p:spTree>
    <p:extLst>
      <p:ext uri="{BB962C8B-B14F-4D97-AF65-F5344CB8AC3E}">
        <p14:creationId xmlns:p14="http://schemas.microsoft.com/office/powerpoint/2010/main" val="211361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381004"/>
            <a:ext cx="7215057" cy="5324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Further information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-108520" y="4050898"/>
            <a:ext cx="709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000" dirty="0">
              <a:solidFill>
                <a:schemeClr val="accent3"/>
              </a:solidFill>
              <a:latin typeface="+mj-lt"/>
            </a:endParaRPr>
          </a:p>
          <a:p>
            <a:pPr lvl="1"/>
            <a:endParaRPr lang="en-GB" sz="2000" dirty="0">
              <a:solidFill>
                <a:schemeClr val="accent3"/>
              </a:solidFill>
              <a:latin typeface="+mj-lt"/>
            </a:endParaRPr>
          </a:p>
          <a:p>
            <a:pPr lvl="1"/>
            <a:endParaRPr lang="en-GB" sz="2000" dirty="0">
              <a:solidFill>
                <a:schemeClr val="accent3"/>
              </a:solidFill>
              <a:latin typeface="+mj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84511"/>
            <a:ext cx="1846312" cy="65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4943" y="5784511"/>
            <a:ext cx="47325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3"/>
                </a:solidFill>
                <a:latin typeface="+mj-lt"/>
              </a:rPr>
              <a:t>This work is licensed under a</a:t>
            </a:r>
            <a:r>
              <a:rPr lang="en-GB" sz="1400" dirty="0">
                <a:latin typeface="+mj-lt"/>
              </a:rPr>
              <a:t> </a:t>
            </a:r>
            <a:r>
              <a:rPr lang="en-GB" sz="1400" dirty="0">
                <a:solidFill>
                  <a:schemeClr val="accent4"/>
                </a:solidFill>
                <a:latin typeface="+mj-lt"/>
                <a:hlinkClick r:id="rId4"/>
              </a:rPr>
              <a:t>Creative Commons Attribution-</a:t>
            </a:r>
            <a:r>
              <a:rPr lang="en-GB" sz="1400" dirty="0" err="1">
                <a:solidFill>
                  <a:schemeClr val="accent4"/>
                </a:solidFill>
                <a:latin typeface="+mj-lt"/>
                <a:hlinkClick r:id="rId4"/>
              </a:rPr>
              <a:t>NonCommercial</a:t>
            </a:r>
            <a:r>
              <a:rPr lang="en-GB" sz="1400" dirty="0">
                <a:solidFill>
                  <a:schemeClr val="accent4"/>
                </a:solidFill>
                <a:latin typeface="+mj-lt"/>
                <a:hlinkClick r:id="rId4"/>
              </a:rPr>
              <a:t>-</a:t>
            </a:r>
            <a:r>
              <a:rPr lang="en-GB" sz="1400" dirty="0" err="1">
                <a:solidFill>
                  <a:schemeClr val="accent4"/>
                </a:solidFill>
                <a:latin typeface="+mj-lt"/>
                <a:hlinkClick r:id="rId4"/>
              </a:rPr>
              <a:t>NoDerivatives</a:t>
            </a:r>
            <a:r>
              <a:rPr lang="en-GB" sz="1400" dirty="0">
                <a:solidFill>
                  <a:schemeClr val="accent4"/>
                </a:solidFill>
                <a:latin typeface="+mj-lt"/>
                <a:hlinkClick r:id="rId4"/>
              </a:rPr>
              <a:t> 4.0 International License</a:t>
            </a:r>
            <a:r>
              <a:rPr lang="en-GB" sz="1400" dirty="0">
                <a:solidFill>
                  <a:schemeClr val="accent4"/>
                </a:solidFill>
                <a:latin typeface="+mj-lt"/>
              </a:rPr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91" y="188640"/>
            <a:ext cx="4324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96191" y="2057400"/>
            <a:ext cx="68313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1" indent="-450850"/>
            <a:r>
              <a:rPr lang="en-GB" sz="2000" dirty="0">
                <a:solidFill>
                  <a:srgbClr val="696969"/>
                </a:solidFill>
                <a:latin typeface="Source Sans Pro"/>
              </a:rPr>
              <a:t>How to cite the Cochrane Review: </a:t>
            </a:r>
          </a:p>
          <a:p>
            <a:r>
              <a:rPr lang="en-GB" sz="1200" dirty="0">
                <a:solidFill>
                  <a:srgbClr val="696969"/>
                </a:solidFill>
                <a:latin typeface="Source Sans Pro"/>
              </a:rPr>
              <a:t>Reeve  E, Jordan  V, Thompson  W, </a:t>
            </a:r>
            <a:r>
              <a:rPr lang="en-GB" sz="1200" dirty="0" err="1">
                <a:solidFill>
                  <a:srgbClr val="696969"/>
                </a:solidFill>
                <a:latin typeface="Source Sans Pro"/>
              </a:rPr>
              <a:t>Sawan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  M, Todd  A, </a:t>
            </a:r>
            <a:r>
              <a:rPr lang="en-GB" sz="1200" dirty="0" err="1">
                <a:solidFill>
                  <a:srgbClr val="696969"/>
                </a:solidFill>
                <a:latin typeface="Source Sans Pro"/>
              </a:rPr>
              <a:t>Gammie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  TM, Hopper  I, </a:t>
            </a:r>
            <a:r>
              <a:rPr lang="en-GB" sz="1200" dirty="0" err="1">
                <a:solidFill>
                  <a:srgbClr val="696969"/>
                </a:solidFill>
                <a:latin typeface="Source Sans Pro"/>
              </a:rPr>
              <a:t>Hilmer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  SN, </a:t>
            </a:r>
            <a:r>
              <a:rPr lang="en-GB" sz="1200" dirty="0" err="1">
                <a:solidFill>
                  <a:srgbClr val="696969"/>
                </a:solidFill>
                <a:latin typeface="Source Sans Pro"/>
              </a:rPr>
              <a:t>Gnjidic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  D. Withdrawal of antihypertensive drugs in older people. Cochrane Database of Systematic Reviews 2020, Issue 6. Art. No.: </a:t>
            </a:r>
            <a:r>
              <a:rPr lang="en-GB" sz="1200" dirty="0">
                <a:solidFill>
                  <a:srgbClr val="696969"/>
                </a:solidFill>
                <a:latin typeface="Source Sans Pro"/>
                <a:hlinkClick r:id="rId6"/>
              </a:rPr>
              <a:t>CD012572. DOI: 10.1002/14651858.CD012572.pub2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.</a:t>
            </a:r>
          </a:p>
          <a:p>
            <a:endParaRPr lang="en-GB" sz="1200" dirty="0">
              <a:solidFill>
                <a:srgbClr val="696969"/>
              </a:solidFill>
              <a:latin typeface="Source Sans Pro"/>
            </a:endParaRPr>
          </a:p>
          <a:p>
            <a:r>
              <a:rPr lang="en-GB" sz="2000" dirty="0">
                <a:solidFill>
                  <a:srgbClr val="696969"/>
                </a:solidFill>
                <a:latin typeface="Source Sans Pro"/>
              </a:rPr>
              <a:t>Related content</a:t>
            </a:r>
          </a:p>
          <a:p>
            <a:r>
              <a:rPr lang="en-GB" sz="1200" dirty="0">
                <a:solidFill>
                  <a:srgbClr val="696969"/>
                </a:solidFill>
                <a:latin typeface="+mj-lt"/>
              </a:rPr>
              <a:t>For an overview of the rationale behind withdrawing medication, see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>
                <a:latin typeface="+mj-lt"/>
                <a:hlinkClick r:id="rId7"/>
              </a:rPr>
              <a:t>Cochrane Sustainable Healthcare: evidence for action on too much medicine</a:t>
            </a:r>
            <a:endParaRPr lang="en-GB" sz="1200" dirty="0">
              <a:latin typeface="+mj-lt"/>
            </a:endParaRPr>
          </a:p>
          <a:p>
            <a:r>
              <a:rPr lang="en-GB" sz="2000">
                <a:solidFill>
                  <a:srgbClr val="696969"/>
                </a:solidFill>
                <a:latin typeface="Source Sans Pro"/>
              </a:rPr>
              <a:t> </a:t>
            </a:r>
            <a:endParaRPr lang="en-GB" sz="1200" dirty="0">
              <a:solidFill>
                <a:srgbClr val="696969"/>
              </a:solidFill>
              <a:latin typeface="Source Sans Pro"/>
            </a:endParaRPr>
          </a:p>
          <a:p>
            <a:r>
              <a:rPr lang="en-GB" sz="2000" dirty="0">
                <a:solidFill>
                  <a:srgbClr val="696969"/>
                </a:solidFill>
                <a:latin typeface="Source Sans Pro"/>
              </a:rPr>
              <a:t>Find out more about Cochrane Journal Club:</a:t>
            </a:r>
          </a:p>
          <a:p>
            <a:r>
              <a:rPr lang="en-GB" sz="1200" dirty="0">
                <a:solidFill>
                  <a:srgbClr val="696969"/>
                </a:solidFill>
                <a:latin typeface="Source Sans Pro"/>
                <a:hlinkClick r:id="rId8"/>
              </a:rPr>
              <a:t>https://www.cochranelibrary.com/cdsr/journal-club</a:t>
            </a:r>
            <a:r>
              <a:rPr lang="en-GB" sz="1200" dirty="0">
                <a:solidFill>
                  <a:srgbClr val="696969"/>
                </a:solidFill>
                <a:latin typeface="Source Sans Pro"/>
              </a:rPr>
              <a:t> </a:t>
            </a:r>
          </a:p>
          <a:p>
            <a:endParaRPr lang="en-GB" sz="1200" dirty="0">
              <a:solidFill>
                <a:srgbClr val="696969"/>
              </a:solidFill>
              <a:latin typeface="Source Sans Pro"/>
            </a:endParaRPr>
          </a:p>
          <a:p>
            <a:r>
              <a:rPr lang="en-GB" sz="2000" dirty="0">
                <a:solidFill>
                  <a:srgbClr val="696969"/>
                </a:solidFill>
                <a:latin typeface="Source Sans Pro"/>
              </a:rPr>
              <a:t>Share your thoughts about this Journal Club:</a:t>
            </a:r>
          </a:p>
          <a:p>
            <a:r>
              <a:rPr lang="en-GB" sz="1200" dirty="0">
                <a:solidFill>
                  <a:srgbClr val="696969"/>
                </a:solidFill>
                <a:latin typeface="Source Sans Pro"/>
              </a:rPr>
              <a:t>Email: </a:t>
            </a:r>
            <a:r>
              <a:rPr lang="en-GB" sz="1200" dirty="0">
                <a:solidFill>
                  <a:srgbClr val="696969"/>
                </a:solidFill>
                <a:latin typeface="Source Sans Pro"/>
                <a:hlinkClick r:id="rId9"/>
              </a:rPr>
              <a:t>CochraneJournalClub@wiley.com</a:t>
            </a:r>
            <a:endParaRPr lang="en-GB" sz="1200" dirty="0">
              <a:solidFill>
                <a:srgbClr val="696969"/>
              </a:solidFill>
              <a:latin typeface="Source Sans Pro"/>
            </a:endParaRPr>
          </a:p>
          <a:p>
            <a:endParaRPr lang="en-GB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65930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 Library_Wiley PowerPoint templat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611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Source Sans Pro Semibold</vt:lpstr>
      <vt:lpstr>Cochrane Library_Wiley PowerPoint template</vt:lpstr>
      <vt:lpstr>Issue #104 Withdrawal of antihypertensive drugs in older people</vt:lpstr>
      <vt:lpstr>Winnie  </vt:lpstr>
      <vt:lpstr>Winnie  </vt:lpstr>
      <vt:lpstr>Winnie  </vt:lpstr>
      <vt:lpstr>PowerPoint Presentation</vt:lpstr>
      <vt:lpstr>PowerPoint Presentation</vt:lpstr>
    </vt:vector>
  </TitlesOfParts>
  <Company>John Wiley and Sons,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Antifungal agents for preventing fungal infections in non-neutropenic critically ill patients</dc:title>
  <dc:creator>Aburrow, Tony - Chichester</dc:creator>
  <cp:lastModifiedBy>Pettersen, Karen</cp:lastModifiedBy>
  <cp:revision>129</cp:revision>
  <dcterms:created xsi:type="dcterms:W3CDTF">2016-04-20T11:12:31Z</dcterms:created>
  <dcterms:modified xsi:type="dcterms:W3CDTF">2020-10-24T08:37:05Z</dcterms:modified>
</cp:coreProperties>
</file>